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9" r:id="rId5"/>
    <p:sldId id="257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F841F3-CB62-4DA4-8DD5-26C26AE231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739CBC-2497-4419-B363-924538A880AC}">
      <dgm:prSet custT="1"/>
      <dgm:spPr/>
      <dgm:t>
        <a:bodyPr/>
        <a:lstStyle/>
        <a:p>
          <a:pPr algn="ctr" rtl="0"/>
          <a:r>
            <a:rPr lang="en-US" sz="4800" b="1" dirty="0" smtClean="0">
              <a:latin typeface="Bauhaus 93" pitchFamily="82" charset="0"/>
            </a:rPr>
            <a:t>Conditional Formatting</a:t>
          </a:r>
          <a:endParaRPr lang="en-US" sz="4800" b="1" dirty="0">
            <a:latin typeface="Bauhaus 93" pitchFamily="82" charset="0"/>
          </a:endParaRPr>
        </a:p>
      </dgm:t>
    </dgm:pt>
    <dgm:pt modelId="{3DDAECC8-AD63-41B4-AEC1-A10A98E341A5}" type="parTrans" cxnId="{9B013FBB-697A-46A8-92CF-7E8C7FDF0C67}">
      <dgm:prSet/>
      <dgm:spPr/>
    </dgm:pt>
    <dgm:pt modelId="{0E3BC53E-1852-4A41-A090-38F9B988E5D3}" type="sibTrans" cxnId="{9B013FBB-697A-46A8-92CF-7E8C7FDF0C67}">
      <dgm:prSet/>
      <dgm:spPr/>
    </dgm:pt>
    <dgm:pt modelId="{752D6FD0-F4A1-4FD4-952D-E3911F4FCC2C}" type="pres">
      <dgm:prSet presAssocID="{6FF841F3-CB62-4DA4-8DD5-26C26AE231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2DDCA4-213C-49DA-8EC5-F78AC7936CBE}" type="pres">
      <dgm:prSet presAssocID="{2A739CBC-2497-4419-B363-924538A880AC}" presName="parentText" presStyleLbl="node1" presStyleIdx="0" presStyleCnt="1" custLinFactNeighborX="111" custLinFactNeighborY="-58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2E8927-45AF-4934-AC0A-05DF53F0D333}" type="presOf" srcId="{2A739CBC-2497-4419-B363-924538A880AC}" destId="{0F2DDCA4-213C-49DA-8EC5-F78AC7936CBE}" srcOrd="0" destOrd="0" presId="urn:microsoft.com/office/officeart/2005/8/layout/vList2"/>
    <dgm:cxn modelId="{9B013FBB-697A-46A8-92CF-7E8C7FDF0C67}" srcId="{6FF841F3-CB62-4DA4-8DD5-26C26AE2313E}" destId="{2A739CBC-2497-4419-B363-924538A880AC}" srcOrd="0" destOrd="0" parTransId="{3DDAECC8-AD63-41B4-AEC1-A10A98E341A5}" sibTransId="{0E3BC53E-1852-4A41-A090-38F9B988E5D3}"/>
    <dgm:cxn modelId="{62E9C885-8BA3-475B-BB50-77C581EA016B}" type="presOf" srcId="{6FF841F3-CB62-4DA4-8DD5-26C26AE2313E}" destId="{752D6FD0-F4A1-4FD4-952D-E3911F4FCC2C}" srcOrd="0" destOrd="0" presId="urn:microsoft.com/office/officeart/2005/8/layout/vList2"/>
    <dgm:cxn modelId="{E3F74846-DE4E-4C53-8C1D-625CFC3AF199}" type="presParOf" srcId="{752D6FD0-F4A1-4FD4-952D-E3911F4FCC2C}" destId="{0F2DDCA4-213C-49DA-8EC5-F78AC7936C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2DDCA4-213C-49DA-8EC5-F78AC7936CBE}">
      <dsp:nvSpPr>
        <dsp:cNvPr id="0" name=""/>
        <dsp:cNvSpPr/>
      </dsp:nvSpPr>
      <dsp:spPr>
        <a:xfrm>
          <a:off x="0" y="0"/>
          <a:ext cx="7149201" cy="9226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>
              <a:latin typeface="Bauhaus 93" pitchFamily="82" charset="0"/>
            </a:rPr>
            <a:t>Conditional Formatting</a:t>
          </a:r>
          <a:endParaRPr lang="en-US" sz="4800" b="1" kern="1200" dirty="0">
            <a:latin typeface="Bauhaus 93" pitchFamily="82" charset="0"/>
          </a:endParaRPr>
        </a:p>
      </dsp:txBody>
      <dsp:txXfrm>
        <a:off x="0" y="0"/>
        <a:ext cx="7149201" cy="922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277CB-0A98-47CB-9F30-0A09B81E5F0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974C208-0364-42D1-8E39-5E2D05F746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277CB-0A98-47CB-9F30-0A09B81E5F0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208-0364-42D1-8E39-5E2D05F74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277CB-0A98-47CB-9F30-0A09B81E5F0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208-0364-42D1-8E39-5E2D05F74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277CB-0A98-47CB-9F30-0A09B81E5F0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208-0364-42D1-8E39-5E2D05F746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277CB-0A98-47CB-9F30-0A09B81E5F0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74C208-0364-42D1-8E39-5E2D05F74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277CB-0A98-47CB-9F30-0A09B81E5F0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208-0364-42D1-8E39-5E2D05F746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277CB-0A98-47CB-9F30-0A09B81E5F0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208-0364-42D1-8E39-5E2D05F746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277CB-0A98-47CB-9F30-0A09B81E5F0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208-0364-42D1-8E39-5E2D05F74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277CB-0A98-47CB-9F30-0A09B81E5F0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208-0364-42D1-8E39-5E2D05F74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277CB-0A98-47CB-9F30-0A09B81E5F0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208-0364-42D1-8E39-5E2D05F746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277CB-0A98-47CB-9F30-0A09B81E5F0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74C208-0364-42D1-8E39-5E2D05F746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0277CB-0A98-47CB-9F30-0A09B81E5F0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974C208-0364-42D1-8E39-5E2D05F74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Jon </a:t>
            </a:r>
            <a:r>
              <a:rPr lang="en-US" dirty="0" err="1" smtClean="0">
                <a:solidFill>
                  <a:srgbClr val="FF0000"/>
                </a:solidFill>
                <a:latin typeface="Bernard MT Condensed" pitchFamily="18" charset="0"/>
              </a:rPr>
              <a:t>Carmo</a:t>
            </a:r>
            <a:endParaRPr lang="en-US" dirty="0" smtClean="0">
              <a:solidFill>
                <a:srgbClr val="FF0000"/>
              </a:solidFill>
              <a:latin typeface="Bernard MT Condensed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Natasha Costa </a:t>
            </a:r>
          </a:p>
          <a:p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Spencer </a:t>
            </a:r>
            <a:r>
              <a:rPr lang="en-US" dirty="0" err="1" smtClean="0">
                <a:solidFill>
                  <a:srgbClr val="FF0000"/>
                </a:solidFill>
                <a:latin typeface="Bernard MT Condensed" pitchFamily="18" charset="0"/>
              </a:rPr>
              <a:t>Perruzzi</a:t>
            </a:r>
            <a:endParaRPr lang="en-US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    </a:t>
            </a:r>
            <a:endParaRPr lang="en-US" sz="54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058868" y="2133600"/>
          <a:ext cx="7149201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762000" y="457200"/>
            <a:ext cx="7543800" cy="762000"/>
          </a:xfrm>
        </p:spPr>
        <p:txBody>
          <a:bodyPr/>
          <a:lstStyle/>
          <a:p>
            <a:pPr algn="ctr"/>
            <a:r>
              <a:rPr lang="en-US" sz="2000" dirty="0" smtClean="0">
                <a:latin typeface="Arial Black" pitchFamily="34" charset="0"/>
              </a:rPr>
              <a:t>To get to conditional formatting, open the Home tab in your ribbon and click the Conditional Formatting icon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750395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Color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Color scales can visually demonstrate the value of a figure </a:t>
            </a:r>
            <a:r>
              <a:rPr lang="en-US" dirty="0" smtClean="0"/>
              <a:t>in comparison </a:t>
            </a:r>
            <a:r>
              <a:rPr lang="en-US" dirty="0" smtClean="0"/>
              <a:t>to the entire range of data.  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					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				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	For example, a set of data can be 			compared by shading the larger number red and the smaller number green.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438400"/>
            <a:ext cx="1219200" cy="3660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2578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To utilize the Color Scales tool, highlight your data and scroll over the Color </a:t>
            </a:r>
            <a:r>
              <a:rPr lang="en-US" sz="20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S</a:t>
            </a:r>
            <a:r>
              <a:rPr lang="en-US" sz="20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cales option </a:t>
            </a:r>
            <a:r>
              <a:rPr lang="en-US" sz="20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under </a:t>
            </a:r>
            <a:r>
              <a:rPr lang="en-US" sz="20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the </a:t>
            </a:r>
            <a:r>
              <a:rPr lang="en-US" sz="20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Conditional </a:t>
            </a:r>
            <a:r>
              <a:rPr lang="en-US" sz="20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Formatting menu.  Then, choose the scale of your preference.</a:t>
            </a:r>
            <a:endParaRPr lang="en-US" sz="2000" dirty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050" name="Picture 2" descr="F:\screenshots\colorscales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8600"/>
            <a:ext cx="7239000" cy="4535277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Data Bars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Berlin Sans FB" pitchFamily="34" charset="0"/>
              </a:rPr>
              <a:t>Data bars are used to visually </a:t>
            </a:r>
          </a:p>
          <a:p>
            <a:pPr>
              <a:buNone/>
            </a:pPr>
            <a:r>
              <a:rPr lang="en-US" sz="3600" dirty="0" smtClean="0">
                <a:latin typeface="Berlin Sans FB" pitchFamily="34" charset="0"/>
              </a:rPr>
              <a:t>compare individual figures </a:t>
            </a:r>
          </a:p>
          <a:p>
            <a:pPr>
              <a:buNone/>
            </a:pPr>
            <a:r>
              <a:rPr lang="en-US" sz="3600" dirty="0" smtClean="0">
                <a:latin typeface="Berlin Sans FB" pitchFamily="34" charset="0"/>
              </a:rPr>
              <a:t>to one another.</a:t>
            </a:r>
          </a:p>
          <a:p>
            <a:pPr>
              <a:buNone/>
            </a:pPr>
            <a:endParaRPr lang="en-US" sz="36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Berlin Sans FB" pitchFamily="34" charset="0"/>
              </a:rPr>
              <a:t>Essentially, </a:t>
            </a:r>
            <a:r>
              <a:rPr lang="en-US" sz="3600" dirty="0" smtClean="0">
                <a:latin typeface="Berlin Sans FB" pitchFamily="34" charset="0"/>
              </a:rPr>
              <a:t>a longer bar </a:t>
            </a:r>
          </a:p>
          <a:p>
            <a:pPr>
              <a:buNone/>
            </a:pPr>
            <a:r>
              <a:rPr lang="en-US" sz="3600" dirty="0" smtClean="0">
                <a:latin typeface="Berlin Sans FB" pitchFamily="34" charset="0"/>
              </a:rPr>
              <a:t>means </a:t>
            </a:r>
            <a:r>
              <a:rPr lang="en-US" sz="3600" dirty="0" smtClean="0">
                <a:latin typeface="Berlin Sans FB" pitchFamily="34" charset="0"/>
              </a:rPr>
              <a:t>a higher value</a:t>
            </a:r>
            <a:r>
              <a:rPr lang="en-US" sz="3600" dirty="0" smtClean="0">
                <a:latin typeface="Berlin Sans FB" pitchFamily="34" charset="0"/>
              </a:rPr>
              <a:t>.</a:t>
            </a:r>
            <a:endParaRPr lang="en-US" sz="3600" dirty="0">
              <a:latin typeface="Berlin Sans FB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600200"/>
            <a:ext cx="1403879" cy="4452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  <a:latin typeface="Arial Black" pitchFamily="34" charset="0"/>
              </a:rPr>
              <a:t>To create data bars, highlight your data, then scroll over the Data Bars option </a:t>
            </a:r>
            <a:r>
              <a:rPr lang="en-US" sz="2000" dirty="0" smtClean="0">
                <a:solidFill>
                  <a:schemeClr val="accent1"/>
                </a:solidFill>
                <a:latin typeface="Arial Black" pitchFamily="34" charset="0"/>
              </a:rPr>
              <a:t>under Conditional Formatting.  Then, choose whichever style and color you prefer.</a:t>
            </a:r>
            <a:endParaRPr lang="en-US" sz="20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3074" name="Picture 2" descr="F:\screenshots\databars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7543800" cy="4876444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Icon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		Icon sets create visuals to help identify trends and patterns in a set of data.</a:t>
            </a:r>
          </a:p>
          <a:p>
            <a:pPr algn="r">
              <a:buNone/>
            </a:pPr>
            <a:r>
              <a:rPr lang="en-US" dirty="0" smtClean="0"/>
              <a:t>				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				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For </a:t>
            </a:r>
            <a:r>
              <a:rPr lang="en-US" dirty="0" smtClean="0"/>
              <a:t>example,  you could use arrow icons to show where a number would be if the set </a:t>
            </a:r>
          </a:p>
          <a:p>
            <a:pPr algn="r">
              <a:buNone/>
            </a:pPr>
            <a:r>
              <a:rPr lang="en-US" dirty="0" smtClean="0"/>
              <a:t>     </a:t>
            </a:r>
            <a:r>
              <a:rPr lang="en-US" dirty="0" smtClean="0"/>
              <a:t>were in numerical order.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1314474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00"/>
            <a:ext cx="7696200" cy="868362"/>
          </a:xfrm>
        </p:spPr>
        <p:txBody>
          <a:bodyPr>
            <a:noAutofit/>
          </a:bodyPr>
          <a:lstStyle/>
          <a:p>
            <a:pPr algn="ctr"/>
            <a:r>
              <a:rPr lang="en-US" sz="1900" dirty="0" smtClean="0">
                <a:solidFill>
                  <a:schemeClr val="accent1"/>
                </a:solidFill>
                <a:latin typeface="Arial Black" pitchFamily="34" charset="0"/>
              </a:rPr>
              <a:t>To utilize icon sets, highlight your data, then scroll over the Icon Sets option under conditional formatting.  Then, select whichever icon set you prefer.</a:t>
            </a:r>
            <a:endParaRPr lang="en-US" sz="19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4098" name="Picture 2" descr="F:\screenshots\iconsets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1"/>
            <a:ext cx="7391399" cy="5181599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</TotalTime>
  <Words>175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    </vt:lpstr>
      <vt:lpstr> </vt:lpstr>
      <vt:lpstr>Using Color Scales</vt:lpstr>
      <vt:lpstr>To utilize the Color Scales tool, highlight your data and scroll over the Color Scales option under the Conditional Formatting menu.  Then, choose the scale of your preference.</vt:lpstr>
      <vt:lpstr>Using Data Bars</vt:lpstr>
      <vt:lpstr>To create data bars, highlight your data, then scroll over the Data Bars option under Conditional Formatting.  Then, choose whichever style and color you prefer.</vt:lpstr>
      <vt:lpstr>Using Icon Sets</vt:lpstr>
      <vt:lpstr>To utilize icon sets, highlight your data, then scroll over the Icon Sets option under conditional formatting.  Then, select whichever icon set you prefer.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SPS</dc:creator>
  <cp:lastModifiedBy>SPS</cp:lastModifiedBy>
  <cp:revision>10</cp:revision>
  <dcterms:created xsi:type="dcterms:W3CDTF">2012-03-13T14:48:44Z</dcterms:created>
  <dcterms:modified xsi:type="dcterms:W3CDTF">2012-03-14T16:28:51Z</dcterms:modified>
</cp:coreProperties>
</file>